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1" r:id="rId1"/>
  </p:sldMasterIdLst>
  <p:sldIdLst>
    <p:sldId id="256" r:id="rId2"/>
    <p:sldId id="265" r:id="rId3"/>
    <p:sldId id="257" r:id="rId4"/>
    <p:sldId id="260" r:id="rId5"/>
    <p:sldId id="261" r:id="rId6"/>
    <p:sldId id="262" r:id="rId7"/>
    <p:sldId id="266" r:id="rId8"/>
    <p:sldId id="258" r:id="rId9"/>
    <p:sldId id="267" r:id="rId10"/>
    <p:sldId id="259" r:id="rId11"/>
    <p:sldId id="268" r:id="rId12"/>
    <p:sldId id="263" r:id="rId13"/>
    <p:sldId id="264" r:id="rId14"/>
    <p:sldId id="269" r:id="rId15"/>
    <p:sldId id="271" r:id="rId16"/>
    <p:sldId id="270" r:id="rId17"/>
    <p:sldId id="274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9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452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3125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0250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9476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80594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2453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415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58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6353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4844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0637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5CCEB24-1548-D645-B2D0-A73F6375D09C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B980241E-BF23-DD46-9E0B-3893F771E8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2671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DFE2972-124C-1B4B-B22F-D6A38E6B6086}"/>
              </a:ext>
            </a:extLst>
          </p:cNvPr>
          <p:cNvSpPr/>
          <p:nvPr/>
        </p:nvSpPr>
        <p:spPr>
          <a:xfrm>
            <a:off x="2388803" y="2967335"/>
            <a:ext cx="74144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Earthquake prediction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C3BECF-F8F7-FE4E-9235-8093AC38D9BD}"/>
              </a:ext>
            </a:extLst>
          </p:cNvPr>
          <p:cNvSpPr txBox="1"/>
          <p:nvPr/>
        </p:nvSpPr>
        <p:spPr>
          <a:xfrm>
            <a:off x="4862003" y="4021585"/>
            <a:ext cx="2467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Elnur Gasanov : 163411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4156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36B02-5477-A744-A09C-D66BAC025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90B1F6-21FF-4F46-8990-ACE9E92CB002}"/>
              </a:ext>
            </a:extLst>
          </p:cNvPr>
          <p:cNvSpPr txBox="1"/>
          <p:nvPr/>
        </p:nvSpPr>
        <p:spPr>
          <a:xfrm>
            <a:off x="649549" y="3429000"/>
            <a:ext cx="108929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Basic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means, standard deviations, quantiles, </a:t>
            </a:r>
            <a:r>
              <a:rPr lang="en-US" dirty="0" err="1"/>
              <a:t>maxs</a:t>
            </a:r>
            <a:r>
              <a:rPr lang="en-US" dirty="0"/>
              <a:t> and mins of raw signal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same features derived from time series of wavelet transform coefficients </a:t>
            </a:r>
          </a:p>
          <a:p>
            <a:r>
              <a:rPr lang="en-US" dirty="0"/>
              <a:t>     (</a:t>
            </a:r>
            <a:r>
              <a:rPr lang="en-US" dirty="0" err="1"/>
              <a:t>Morlet</a:t>
            </a:r>
            <a:r>
              <a:rPr lang="en-US" dirty="0"/>
              <a:t> and Mexican Hat wavelets were used)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same features derived from time series of Fourier series coefficients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parameters of change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377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94166E-4021-0641-87EE-90B45C74A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3372" y="3618765"/>
            <a:ext cx="3257221" cy="7085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E41458-3BE6-AB4E-99C1-F4C1A8596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00" y="4877517"/>
            <a:ext cx="3065583" cy="18925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C92FE8-E3A3-2949-8D88-AB1D68D36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1871" y="2445683"/>
            <a:ext cx="4598932" cy="3878617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ABD42B82-545A-B74F-A14D-9E483AC69587}"/>
              </a:ext>
            </a:extLst>
          </p:cNvPr>
          <p:cNvSpPr/>
          <p:nvPr/>
        </p:nvSpPr>
        <p:spPr>
          <a:xfrm>
            <a:off x="5129575" y="4367356"/>
            <a:ext cx="1083076" cy="523783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F542333-AB2C-5740-9E61-FBCCD5AF5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 dirty="0"/>
              <a:t>Wavelet transformation</a:t>
            </a:r>
            <a:endParaRPr lang="ru-R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6CACF90-0376-AA4D-BBDA-A7E5096BC1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715" t="11979" r="13863" b="13651"/>
          <a:stretch/>
        </p:blipFill>
        <p:spPr>
          <a:xfrm>
            <a:off x="772358" y="2261453"/>
            <a:ext cx="2909325" cy="244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799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97626-8479-6F44-9000-6196249B9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79707-EFC3-F444-A17F-476BA6D02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0014" y="2664676"/>
            <a:ext cx="7729728" cy="1916201"/>
          </a:xfrm>
        </p:spPr>
        <p:txBody>
          <a:bodyPr/>
          <a:lstStyle/>
          <a:p>
            <a:r>
              <a:rPr lang="en-US" dirty="0" err="1"/>
              <a:t>XGBoost</a:t>
            </a:r>
            <a:r>
              <a:rPr lang="en-US" dirty="0"/>
              <a:t> – a standard model to train used in the papers: can approximate any measurable function but loses sequential nature of data</a:t>
            </a:r>
          </a:p>
          <a:p>
            <a:r>
              <a:rPr lang="en-US" dirty="0"/>
              <a:t>Recurrent Neural Network – takes into account sequential property of data but turns out to be hard to train in this problem</a:t>
            </a:r>
          </a:p>
          <a:p>
            <a:pPr marL="0" indent="0">
              <a:buNone/>
            </a:pP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4B3C5A8-7FFC-3A4B-8EEA-87F6C3396303}"/>
                  </a:ext>
                </a:extLst>
              </p:cNvPr>
              <p:cNvSpPr txBox="1"/>
              <p:nvPr/>
            </p:nvSpPr>
            <p:spPr>
              <a:xfrm>
                <a:off x="4262453" y="4456589"/>
                <a:ext cx="3667094" cy="5186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𝐹𝑖𝑛𝑎𝑙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𝑀𝑜𝑑𝑒𝑙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𝑋𝐺𝐵𝑜𝑜𝑠𝑡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RNN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4B3C5A8-7FFC-3A4B-8EEA-87F6C33963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2453" y="4456589"/>
                <a:ext cx="3667094" cy="518604"/>
              </a:xfrm>
              <a:prstGeom prst="rect">
                <a:avLst/>
              </a:prstGeom>
              <a:blipFill>
                <a:blip r:embed="rId2"/>
                <a:stretch>
                  <a:fillRect l="-1389" t="-4762" r="-1042" b="-952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50419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73902-29C0-074C-96F0-D916D6FE1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</a:t>
            </a:r>
            <a:r>
              <a:rPr lang="en-US" dirty="0" err="1"/>
              <a:t>XGboost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F1DFEE-D83E-6A45-88CC-1D8C35F3D749}"/>
              </a:ext>
            </a:extLst>
          </p:cNvPr>
          <p:cNvSpPr txBox="1"/>
          <p:nvPr/>
        </p:nvSpPr>
        <p:spPr>
          <a:xfrm>
            <a:off x="1145219" y="2396971"/>
            <a:ext cx="8815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 for </a:t>
            </a:r>
            <a:r>
              <a:rPr lang="en-US" dirty="0" err="1"/>
              <a:t>XGBoost</a:t>
            </a:r>
            <a:r>
              <a:rPr lang="en-US" dirty="0"/>
              <a:t> are aggregated over 150k samples of initial input. </a:t>
            </a:r>
            <a:endParaRPr lang="ru-R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954FE0-A052-3D4D-8A99-0201FBBC0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726" y="3009862"/>
            <a:ext cx="3873500" cy="3098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537BD3-12DC-544F-A947-28A4E3A49546}"/>
              </a:ext>
            </a:extLst>
          </p:cNvPr>
          <p:cNvSpPr txBox="1"/>
          <p:nvPr/>
        </p:nvSpPr>
        <p:spPr>
          <a:xfrm>
            <a:off x="1145219" y="3009862"/>
            <a:ext cx="46962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Tuned parameters: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max_depth</a:t>
            </a:r>
            <a:r>
              <a:rPr lang="en-US" dirty="0"/>
              <a:t>, </a:t>
            </a:r>
            <a:r>
              <a:rPr lang="en-US" dirty="0" err="1"/>
              <a:t>min_child_weight</a:t>
            </a:r>
            <a:endParaRPr lang="ru-RU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gamma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subsample, </a:t>
            </a:r>
            <a:r>
              <a:rPr lang="en-US" dirty="0" err="1"/>
              <a:t>colsample_by_tree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reg_alpha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n_estimators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Evaluation method: 5-fold cross-validation </a:t>
            </a:r>
          </a:p>
          <a:p>
            <a:pPr marL="342900" indent="-342900">
              <a:buFont typeface="+mj-lt"/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0257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14B78-6F4C-6742-9BAE-B0F050ED7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ABCB94-0708-F640-8580-C37B65FD620A}"/>
              </a:ext>
            </a:extLst>
          </p:cNvPr>
          <p:cNvSpPr txBox="1"/>
          <p:nvPr/>
        </p:nvSpPr>
        <p:spPr>
          <a:xfrm>
            <a:off x="1145219" y="2967335"/>
            <a:ext cx="95523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 for RNN are aggregated over 30k samples of initial input. Feature matrix size is 20971x 465. </a:t>
            </a:r>
          </a:p>
          <a:p>
            <a:endParaRPr lang="en-US" dirty="0"/>
          </a:p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Two-layered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/>
              <a:t>LSTM network with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64</a:t>
            </a:r>
            <a:r>
              <a:rPr lang="en-US" dirty="0"/>
              <a:t> dimensional hidden input was chosen as a model.</a:t>
            </a:r>
          </a:p>
          <a:p>
            <a:endParaRPr lang="en-US" dirty="0"/>
          </a:p>
          <a:p>
            <a:r>
              <a:rPr lang="en-US" dirty="0"/>
              <a:t>Training last 40 epochs over whole data. </a:t>
            </a:r>
          </a:p>
          <a:p>
            <a:endParaRPr lang="en-US" dirty="0"/>
          </a:p>
          <a:p>
            <a:r>
              <a:rPr lang="en-US" dirty="0"/>
              <a:t>To avoid overfitting dropout layers and regularization were used.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DC55F89-E656-5C47-A05D-694EE2B65BCA}"/>
                  </a:ext>
                </a:extLst>
              </p:cNvPr>
              <p:cNvSpPr txBox="1"/>
              <p:nvPr/>
            </p:nvSpPr>
            <p:spPr>
              <a:xfrm>
                <a:off x="2823098" y="5221073"/>
                <a:ext cx="6196614" cy="67223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𝐿𝑜𝑠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𝑛𝑒𝑡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+5⋅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−5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(|</m:t>
                              </m:r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DC55F89-E656-5C47-A05D-694EE2B65B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3098" y="5221073"/>
                <a:ext cx="6196614" cy="672235"/>
              </a:xfrm>
              <a:prstGeom prst="rect">
                <a:avLst/>
              </a:prstGeom>
              <a:blipFill>
                <a:blip r:embed="rId2"/>
                <a:stretch>
                  <a:fillRect t="-144444" b="-1981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8313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DFE2972-124C-1B4B-B22F-D6A38E6B6086}"/>
              </a:ext>
            </a:extLst>
          </p:cNvPr>
          <p:cNvSpPr/>
          <p:nvPr/>
        </p:nvSpPr>
        <p:spPr>
          <a:xfrm>
            <a:off x="4847913" y="2967335"/>
            <a:ext cx="24961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928346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F370A4E-3466-F441-B89A-DF58458F89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181690"/>
              </p:ext>
            </p:extLst>
          </p:nvPr>
        </p:nvGraphicFramePr>
        <p:xfrm>
          <a:off x="2612172" y="1957230"/>
          <a:ext cx="6967656" cy="294354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3483828">
                  <a:extLst>
                    <a:ext uri="{9D8B030D-6E8A-4147-A177-3AD203B41FA5}">
                      <a16:colId xmlns:a16="http://schemas.microsoft.com/office/drawing/2014/main" val="1402698104"/>
                    </a:ext>
                  </a:extLst>
                </a:gridCol>
                <a:gridCol w="3483828">
                  <a:extLst>
                    <a:ext uri="{9D8B030D-6E8A-4147-A177-3AD203B41FA5}">
                      <a16:colId xmlns:a16="http://schemas.microsoft.com/office/drawing/2014/main" val="2829565412"/>
                    </a:ext>
                  </a:extLst>
                </a:gridCol>
              </a:tblGrid>
              <a:tr h="490590"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absolute error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081082"/>
                  </a:ext>
                </a:extLst>
              </a:tr>
              <a:tr h="490590">
                <a:tc>
                  <a:txBody>
                    <a:bodyPr/>
                    <a:lstStyle/>
                    <a:p>
                      <a:r>
                        <a:rPr lang="en-US" dirty="0"/>
                        <a:t>Baseline approach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3.25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258703"/>
                  </a:ext>
                </a:extLst>
              </a:tr>
              <a:tr h="490590">
                <a:tc>
                  <a:txBody>
                    <a:bodyPr/>
                    <a:lstStyle/>
                    <a:p>
                      <a:r>
                        <a:rPr lang="en-US" dirty="0"/>
                        <a:t>RNN 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2.43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3402015"/>
                  </a:ext>
                </a:extLst>
              </a:tr>
              <a:tr h="490590">
                <a:tc>
                  <a:txBody>
                    <a:bodyPr/>
                    <a:lstStyle/>
                    <a:p>
                      <a:r>
                        <a:rPr lang="en-US" dirty="0" err="1"/>
                        <a:t>XGBoost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2.53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0838578"/>
                  </a:ext>
                </a:extLst>
              </a:tr>
              <a:tr h="490590">
                <a:tc>
                  <a:txBody>
                    <a:bodyPr/>
                    <a:lstStyle/>
                    <a:p>
                      <a:r>
                        <a:rPr lang="en-US" dirty="0"/>
                        <a:t>Combined model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280183"/>
                  </a:ext>
                </a:extLst>
              </a:tr>
              <a:tr h="490590">
                <a:tc>
                  <a:txBody>
                    <a:bodyPr/>
                    <a:lstStyle/>
                    <a:p>
                      <a:r>
                        <a:rPr lang="en-US" dirty="0"/>
                        <a:t>Best model of competition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1.28*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988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9153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594E21E-1A74-8347-BFCC-EE38E0EDA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105" y="3337264"/>
            <a:ext cx="7041472" cy="35207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0C9905-087D-9649-ACC3-4D2E2DAC0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6105" y="0"/>
            <a:ext cx="7041472" cy="352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39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DFE2972-124C-1B4B-B22F-D6A38E6B6086}"/>
              </a:ext>
            </a:extLst>
          </p:cNvPr>
          <p:cNvSpPr/>
          <p:nvPr/>
        </p:nvSpPr>
        <p:spPr>
          <a:xfrm>
            <a:off x="1531532" y="2967335"/>
            <a:ext cx="91289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Conclusion and future work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86922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39A4C-505D-3C43-B1D0-0F62D7BAC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6391" y="2457583"/>
            <a:ext cx="8919217" cy="1942834"/>
          </a:xfrm>
        </p:spPr>
        <p:txBody>
          <a:bodyPr/>
          <a:lstStyle/>
          <a:p>
            <a:r>
              <a:rPr lang="en-US" dirty="0"/>
              <a:t>The accuracy of the final model is better than accuracies of both models separately</a:t>
            </a:r>
          </a:p>
          <a:p>
            <a:r>
              <a:rPr lang="en-US" dirty="0"/>
              <a:t>The accuracy of the final model is by 26.7% better than the accuracy of baseline approach</a:t>
            </a:r>
          </a:p>
          <a:p>
            <a:r>
              <a:rPr lang="en-US" dirty="0"/>
              <a:t>Final model is still much worse than the best model of competition</a:t>
            </a:r>
          </a:p>
          <a:p>
            <a:r>
              <a:rPr lang="en-US" dirty="0"/>
              <a:t>Future work: to apply other techniques for avoiding overfitting when training RNN, to adjust weights of outputs of each model in the combined model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6687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DFE2972-124C-1B4B-B22F-D6A38E6B6086}"/>
              </a:ext>
            </a:extLst>
          </p:cNvPr>
          <p:cNvSpPr/>
          <p:nvPr/>
        </p:nvSpPr>
        <p:spPr>
          <a:xfrm>
            <a:off x="3974079" y="2967335"/>
            <a:ext cx="42438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951155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C46E13-6C37-DA4F-899B-93D1FA89AD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72" r="16989"/>
          <a:stretch/>
        </p:blipFill>
        <p:spPr>
          <a:xfrm>
            <a:off x="0" y="0"/>
            <a:ext cx="4909351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FE4B97-063B-9B45-BDF4-6443CF5FA0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343"/>
          <a:stretch/>
        </p:blipFill>
        <p:spPr>
          <a:xfrm>
            <a:off x="4909350" y="-1"/>
            <a:ext cx="7282649" cy="3559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E85E87-50CA-5A4E-B0D7-1538E14C3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9145" y="3559945"/>
            <a:ext cx="5885898" cy="330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832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EB0BFA5-C896-504D-907D-B03724DC9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 dirty="0"/>
              <a:t>Data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E1CDDD-5A87-864B-9DC5-1C8377D336CD}"/>
              </a:ext>
            </a:extLst>
          </p:cNvPr>
          <p:cNvSpPr txBox="1"/>
          <p:nvPr/>
        </p:nvSpPr>
        <p:spPr>
          <a:xfrm>
            <a:off x="899604" y="2828835"/>
            <a:ext cx="11292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matrix consists of 2 columns (feature: ”</a:t>
            </a:r>
            <a:r>
              <a:rPr lang="en-US" dirty="0" err="1"/>
              <a:t>acoustic_signal</a:t>
            </a:r>
            <a:r>
              <a:rPr lang="en-US" dirty="0"/>
              <a:t>” and label:”</a:t>
            </a:r>
            <a:r>
              <a:rPr lang="en-US" dirty="0" err="1"/>
              <a:t>time_to_failure</a:t>
            </a:r>
            <a:r>
              <a:rPr lang="en-US" dirty="0"/>
              <a:t>”) with 629145480 rows (number of samples).</a:t>
            </a:r>
          </a:p>
          <a:p>
            <a:endParaRPr lang="en-US" dirty="0"/>
          </a:p>
          <a:p>
            <a:r>
              <a:rPr lang="en-US" dirty="0"/>
              <a:t>Challenges: how to generate features and which models to choose</a:t>
            </a:r>
          </a:p>
        </p:txBody>
      </p:sp>
    </p:spTree>
    <p:extLst>
      <p:ext uri="{BB962C8B-B14F-4D97-AF65-F5344CB8AC3E}">
        <p14:creationId xmlns:p14="http://schemas.microsoft.com/office/powerpoint/2010/main" val="2757603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23D8A4-6099-C646-BADC-6A687837D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368300"/>
            <a:ext cx="9804400" cy="612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988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25A0C9-DF98-E541-8BBF-C2D9D0E12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613" y="753409"/>
            <a:ext cx="8570773" cy="535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434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DFE2972-124C-1B4B-B22F-D6A38E6B6086}"/>
              </a:ext>
            </a:extLst>
          </p:cNvPr>
          <p:cNvSpPr/>
          <p:nvPr/>
        </p:nvSpPr>
        <p:spPr>
          <a:xfrm>
            <a:off x="3856966" y="2967335"/>
            <a:ext cx="44780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Related work</a:t>
            </a:r>
          </a:p>
        </p:txBody>
      </p:sp>
    </p:spTree>
    <p:extLst>
      <p:ext uri="{BB962C8B-B14F-4D97-AF65-F5344CB8AC3E}">
        <p14:creationId xmlns:p14="http://schemas.microsoft.com/office/powerpoint/2010/main" val="3319363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8CC6431-CBAC-6C46-9B18-1E2E5C81C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30309"/>
            <a:ext cx="7772400" cy="1930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3C3ABF-3FB8-1A45-B1A5-B34846E16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050" y="3357608"/>
            <a:ext cx="75819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780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DFE2972-124C-1B4B-B22F-D6A38E6B6086}"/>
              </a:ext>
            </a:extLst>
          </p:cNvPr>
          <p:cNvSpPr/>
          <p:nvPr/>
        </p:nvSpPr>
        <p:spPr>
          <a:xfrm>
            <a:off x="4650743" y="2967335"/>
            <a:ext cx="28905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317119157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{A6DB227C-F767-0045-9B28-87DFF51A1011}tf10001120</Template>
  <TotalTime>461</TotalTime>
  <Words>358</Words>
  <Application>Microsoft Macintosh PowerPoint</Application>
  <PresentationFormat>Widescreen</PresentationFormat>
  <Paragraphs>58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Cambria Math</vt:lpstr>
      <vt:lpstr>Corbel</vt:lpstr>
      <vt:lpstr>Gill Sans MT</vt:lpstr>
      <vt:lpstr>Parcel</vt:lpstr>
      <vt:lpstr>PowerPoint Presentation</vt:lpstr>
      <vt:lpstr>PowerPoint Presentation</vt:lpstr>
      <vt:lpstr>PowerPoint Presentation</vt:lpstr>
      <vt:lpstr>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features</vt:lpstr>
      <vt:lpstr>Wavelet transformation</vt:lpstr>
      <vt:lpstr>models</vt:lpstr>
      <vt:lpstr>Training XGboost</vt:lpstr>
      <vt:lpstr>RNN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19</cp:revision>
  <dcterms:created xsi:type="dcterms:W3CDTF">2019-05-14T12:26:00Z</dcterms:created>
  <dcterms:modified xsi:type="dcterms:W3CDTF">2019-05-14T20:07:46Z</dcterms:modified>
</cp:coreProperties>
</file>

<file path=docProps/thumbnail.jpeg>
</file>